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8"/>
    <a:srgbClr val="3EB4BA"/>
    <a:srgbClr val="FF5A54"/>
    <a:srgbClr val="1C2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>
        <p:scale>
          <a:sx n="100" d="100"/>
          <a:sy n="100" d="100"/>
        </p:scale>
        <p:origin x="2928" y="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1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336E-A043-4C3A-857B-822DB3DEA813}" type="datetimeFigureOut">
              <a:rPr lang="cs-CZ" smtClean="0"/>
              <a:t>29.05.2023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FB3DD-4EED-4D93-93DD-CD745A15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9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krajina, les, venku, hora&#10;&#10;Popis byl vytvořen automaticky">
            <a:extLst>
              <a:ext uri="{FF2B5EF4-FFF2-40B4-BE49-F238E27FC236}">
                <a16:creationId xmlns:a16="http://schemas.microsoft.com/office/drawing/2014/main" id="{7F0E1992-1A03-2C25-EBC5-C8016EFE6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F2EADA-A341-4DD5-1D02-0764B536B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1D8791-6629-D106-AC82-3F87C463E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0760AAB-D09C-7F2D-D3F7-860974835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000" y="384395"/>
            <a:ext cx="2045383" cy="20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1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6B645-D427-00C8-31CE-666E53D5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1A7B50-AB66-2126-AD4E-A39DC015F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A053A6-7C92-8BB7-A454-8307DBC66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58C6C2-2D29-1DE4-9A48-60A40D58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23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7A4BB-83F5-42DE-DC87-902EDCCF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4817F6-FC60-E371-826D-AECCA43F9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5E1FEA-2FFB-79B3-C2D4-75CC9CE9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11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2EDE38-FFAD-7D1D-31C2-6FEA93E21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4A5EE7-6996-7236-7435-47824DB04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A6CF92-918A-9F2E-96CA-17DF3CAB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36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74421-9A5C-3C5D-C706-329C1C19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DBD8C-5D6B-2BF7-6D9E-B9084986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9EEA83-E3F7-18E9-93CC-A07DDFA0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1043485-FD22-4AE3-97C8-4B6883BBF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2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EDB38-B9AD-D33E-028E-0DE9D870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AB1731-F376-F135-E1B4-FD05A446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C6C8A9-CF7C-955E-692A-DE29D349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1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7EB05-AD43-6EE3-4C66-D10FCB74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02CC9-A913-5D04-BA29-35B6BF205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6D1F8B-C6AB-5038-B5B6-C0DB77420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B1D72A-17D0-835E-D874-19F9685E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F4917-CCD9-B36A-6ED2-A0633749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59BC23-9FB1-7F8A-0B30-7F444A13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5B9525-A0CB-F088-6C09-900126C73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6773E0-7BAA-89B9-ACD1-B6EB4185E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D5AB2A-6E09-0A5E-20F0-ACBC59D71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C0399C-3F22-482D-8E5D-7CB65296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85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54C75-C8DE-407C-21FF-F765D1E5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82B9FD-115C-1BF9-A216-2E6A090E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43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A5E83B-D81E-B685-BCBC-FB4C31CA67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B54C75-C8DE-407C-21FF-F765D1E5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61D8D9F-DF85-3987-D747-22D3811A7C42}"/>
              </a:ext>
            </a:extLst>
          </p:cNvPr>
          <p:cNvSpPr/>
          <p:nvPr userDrawn="1"/>
        </p:nvSpPr>
        <p:spPr>
          <a:xfrm>
            <a:off x="10941050" y="6323012"/>
            <a:ext cx="444500" cy="444500"/>
          </a:xfrm>
          <a:prstGeom prst="ellipse">
            <a:avLst/>
          </a:prstGeom>
          <a:solidFill>
            <a:srgbClr val="1C2972"/>
          </a:solidFill>
          <a:ln>
            <a:solidFill>
              <a:srgbClr val="1C2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82B9FD-115C-1BF9-A216-2E6A090E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1043485-FD22-4AE3-97C8-4B6883BBFB6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7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63585B-65E4-EF48-E702-0DD747D0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63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DFF03-655A-CA5C-0DCD-7DDDEFBE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8587F-58D2-9782-0377-40CA3DF1E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01CBC5-900E-5101-D5EF-E831BCD79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40E549-D23C-5BC7-B65C-8F3183F9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38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mlha, krajina, příroda&#10;&#10;Popis byl vytvořen automaticky">
            <a:extLst>
              <a:ext uri="{FF2B5EF4-FFF2-40B4-BE49-F238E27FC236}">
                <a16:creationId xmlns:a16="http://schemas.microsoft.com/office/drawing/2014/main" id="{C095E299-7679-5790-CDE4-86578553AD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026B8F-8306-27A1-2A2C-50B4241F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74AC85-DF01-5345-9515-D1F03E8F1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676B422-336E-8B32-CD1E-B8B4B03EE6A2}"/>
              </a:ext>
            </a:extLst>
          </p:cNvPr>
          <p:cNvSpPr/>
          <p:nvPr userDrawn="1"/>
        </p:nvSpPr>
        <p:spPr>
          <a:xfrm>
            <a:off x="10941050" y="6323012"/>
            <a:ext cx="444500" cy="444500"/>
          </a:xfrm>
          <a:prstGeom prst="ellipse">
            <a:avLst/>
          </a:prstGeom>
          <a:solidFill>
            <a:srgbClr val="1C2972"/>
          </a:solidFill>
          <a:ln>
            <a:solidFill>
              <a:srgbClr val="1C2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C22738-665E-F670-8950-46E3FEC50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750" y="6356350"/>
            <a:ext cx="431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Beanz" pitchFamily="2" charset="-78"/>
                <a:cs typeface="Beanz" pitchFamily="2" charset="-78"/>
              </a:defRPr>
            </a:lvl1pPr>
          </a:lstStyle>
          <a:p>
            <a:fld id="{B1043485-FD22-4AE3-97C8-4B6883BBFB6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917031C-0B17-5B7C-7457-55A04158CA56}"/>
              </a:ext>
            </a:extLst>
          </p:cNvPr>
          <p:cNvSpPr txBox="1"/>
          <p:nvPr userDrawn="1"/>
        </p:nvSpPr>
        <p:spPr>
          <a:xfrm>
            <a:off x="838200" y="6358771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1C2972"/>
                </a:solidFill>
                <a:latin typeface="Beanz" pitchFamily="2" charset="-78"/>
                <a:cs typeface="Beanz" pitchFamily="2" charset="-78"/>
              </a:rPr>
              <a:t>Konference pro business analytiky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ED90CDA-C2A9-48DA-D180-6C8FC8D85C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84059" y="6323012"/>
            <a:ext cx="460154" cy="4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C2972"/>
          </a:solidFill>
          <a:latin typeface="Beanz" pitchFamily="2" charset="-78"/>
          <a:ea typeface="+mj-ea"/>
          <a:cs typeface="Beanz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6370A-316D-4350-496F-94957D165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1413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Business analytická konference 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35AD7B-E530-7DBF-6ACD-A9E76E26D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20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Posledních 12 měsíců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červen 2022: První ročník konference</a:t>
            </a:r>
          </a:p>
          <a:p>
            <a:r>
              <a:rPr lang="cs-CZ" dirty="0"/>
              <a:t>leden 2023: vzniká </a:t>
            </a:r>
            <a:r>
              <a:rPr lang="cs-CZ" dirty="0" err="1"/>
              <a:t>Beanz</a:t>
            </a:r>
            <a:r>
              <a:rPr lang="cs-CZ" dirty="0"/>
              <a:t> (</a:t>
            </a:r>
            <a:r>
              <a:rPr lang="cs-CZ" b="1" dirty="0" err="1"/>
              <a:t>be</a:t>
            </a:r>
            <a:r>
              <a:rPr lang="cs-CZ" dirty="0"/>
              <a:t> </a:t>
            </a:r>
            <a:r>
              <a:rPr lang="cs-CZ" b="1" dirty="0" err="1"/>
              <a:t>an</a:t>
            </a:r>
            <a:r>
              <a:rPr lang="cs-CZ" dirty="0" err="1"/>
              <a:t>aly</a:t>
            </a:r>
            <a:r>
              <a:rPr lang="cs-CZ" b="1" dirty="0" err="1"/>
              <a:t>z</a:t>
            </a:r>
            <a:r>
              <a:rPr lang="cs-CZ" dirty="0" err="1"/>
              <a:t>ed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Mise: Budujeme business analytickou kompetenci a podporujeme business analytiky</a:t>
            </a:r>
          </a:p>
          <a:p>
            <a:r>
              <a:rPr lang="cs-CZ" dirty="0"/>
              <a:t>duben 2023: Karel Smíšovský prezident IIBA CZ &amp; SK</a:t>
            </a:r>
          </a:p>
          <a:p>
            <a:r>
              <a:rPr lang="cs-CZ" dirty="0"/>
              <a:t>konec května 2023: 2. ročník konference pod záštitou IIBA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</a:t>
            </a:fld>
            <a:endParaRPr lang="cs-CZ"/>
          </a:p>
        </p:txBody>
      </p:sp>
      <p:pic>
        <p:nvPicPr>
          <p:cNvPr id="8" name="Obrázek 7" descr="Obsah obrázku Grafika, Písmo, snímek obrazovky, grafický design&#10;&#10;Popis byl vytvořen automaticky">
            <a:extLst>
              <a:ext uri="{FF2B5EF4-FFF2-40B4-BE49-F238E27FC236}">
                <a16:creationId xmlns:a16="http://schemas.microsoft.com/office/drawing/2014/main" id="{418B6190-2CDB-6208-6F0E-BC6264C1C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15" y="0"/>
            <a:ext cx="4572185" cy="2745730"/>
          </a:xfrm>
          <a:prstGeom prst="rect">
            <a:avLst/>
          </a:prstGeom>
        </p:spPr>
      </p:pic>
      <p:pic>
        <p:nvPicPr>
          <p:cNvPr id="10" name="Obrázek 9" descr="Obsah obrázku Písmo, text, snímek obrazovky, Grafika&#10;&#10;Popis byl vytvořen automaticky">
            <a:extLst>
              <a:ext uri="{FF2B5EF4-FFF2-40B4-BE49-F238E27FC236}">
                <a16:creationId xmlns:a16="http://schemas.microsoft.com/office/drawing/2014/main" id="{0B0D1570-E66C-E8EF-0107-F8F6C4BD9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96" y="5301308"/>
            <a:ext cx="2642654" cy="4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C8EDF-DAF0-21E7-0FFF-B41118F3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Partneři konference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18207-8D9C-6E55-486D-4D871025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Obrázek 4" descr="Obsah obrázku Písmo, Grafika, snímek obrazovky, grafický design&#10;&#10;Popis byl vytvořen automaticky">
            <a:extLst>
              <a:ext uri="{FF2B5EF4-FFF2-40B4-BE49-F238E27FC236}">
                <a16:creationId xmlns:a16="http://schemas.microsoft.com/office/drawing/2014/main" id="{2091E2B6-1101-9D4A-7973-DE23EFB6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7" y="1896839"/>
            <a:ext cx="4769764" cy="1049597"/>
          </a:xfrm>
          <a:prstGeom prst="rect">
            <a:avLst/>
          </a:prstGeom>
        </p:spPr>
      </p:pic>
      <p:pic>
        <p:nvPicPr>
          <p:cNvPr id="6" name="Obrázek 5" descr="Obsah obrázku snímek obrazovky, Písmo, text, logo&#10;&#10;Popis byl vytvořen automaticky">
            <a:extLst>
              <a:ext uri="{FF2B5EF4-FFF2-40B4-BE49-F238E27FC236}">
                <a16:creationId xmlns:a16="http://schemas.microsoft.com/office/drawing/2014/main" id="{EAED5950-FA8B-44D4-348B-A1201C6E3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38" y="3699423"/>
            <a:ext cx="2959962" cy="1415428"/>
          </a:xfrm>
          <a:prstGeom prst="rect">
            <a:avLst/>
          </a:prstGeom>
        </p:spPr>
      </p:pic>
      <p:pic>
        <p:nvPicPr>
          <p:cNvPr id="7" name="Obrázek 6" descr="Obsah obrázku Písmo, logo, typografie, design&#10;&#10;Popis byl vytvořen automaticky">
            <a:extLst>
              <a:ext uri="{FF2B5EF4-FFF2-40B4-BE49-F238E27FC236}">
                <a16:creationId xmlns:a16="http://schemas.microsoft.com/office/drawing/2014/main" id="{7D6A2B94-737E-447C-19B4-DDC61D41E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2013076"/>
            <a:ext cx="3660775" cy="817122"/>
          </a:xfrm>
          <a:prstGeom prst="rect">
            <a:avLst/>
          </a:prstGeom>
        </p:spPr>
      </p:pic>
      <p:pic>
        <p:nvPicPr>
          <p:cNvPr id="8" name="Obrázek 7" descr="Obsah obrázku snímek obrazovky, Písmo, černá, design&#10;&#10;Popis byl vytvořen automaticky">
            <a:extLst>
              <a:ext uri="{FF2B5EF4-FFF2-40B4-BE49-F238E27FC236}">
                <a16:creationId xmlns:a16="http://schemas.microsoft.com/office/drawing/2014/main" id="{5199AEEA-E11A-5BCD-6337-30145B3E1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02" y="3784859"/>
            <a:ext cx="3304132" cy="12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3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4C294-44A8-18AF-099C-3D7017420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organizaci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997416-7F18-E33C-2C77-1343E015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  <a:p>
            <a:r>
              <a:rPr lang="cs-CZ" dirty="0"/>
              <a:t>Přestávky vhodné nejen k občerstvení, ale i k networkingu</a:t>
            </a:r>
          </a:p>
          <a:p>
            <a:r>
              <a:rPr lang="cs-CZ" dirty="0"/>
              <a:t>Slosování o vstupenky</a:t>
            </a:r>
          </a:p>
          <a:p>
            <a:r>
              <a:rPr lang="cs-CZ" dirty="0"/>
              <a:t>Večerní raut</a:t>
            </a:r>
          </a:p>
          <a:p>
            <a:r>
              <a:rPr lang="cs-CZ" dirty="0"/>
              <a:t>Workshopy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F1A1E6-E267-1D83-82F7-8323C0EB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34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CD800-2A0B-1832-4A5F-942903FA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991"/>
          </a:xfrm>
          <a:solidFill>
            <a:srgbClr val="1C2972"/>
          </a:solidFill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Pořadatel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200C1E-0A57-1C66-F027-4E0C72DE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ek 5" descr="Obsah obrázku Písmo, Grafika, snímek obrazovky, grafický design&#10;&#10;Popis byl vytvořen automaticky">
            <a:extLst>
              <a:ext uri="{FF2B5EF4-FFF2-40B4-BE49-F238E27FC236}">
                <a16:creationId xmlns:a16="http://schemas.microsoft.com/office/drawing/2014/main" id="{A7CC9FED-5B8B-6907-1D25-AFF49E572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" y="3557438"/>
            <a:ext cx="4769764" cy="1049597"/>
          </a:xfrm>
          <a:prstGeom prst="rect">
            <a:avLst/>
          </a:prstGeom>
        </p:spPr>
      </p:pic>
      <p:pic>
        <p:nvPicPr>
          <p:cNvPr id="8" name="Obrázek 7" descr="Obsah obrázku snímek obrazovky, Písmo, text, logo&#10;&#10;Popis byl vytvořen automaticky">
            <a:extLst>
              <a:ext uri="{FF2B5EF4-FFF2-40B4-BE49-F238E27FC236}">
                <a16:creationId xmlns:a16="http://schemas.microsoft.com/office/drawing/2014/main" id="{9D338FA6-BF4D-41EA-58BB-394F89EF9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" y="4940922"/>
            <a:ext cx="2959962" cy="1415428"/>
          </a:xfrm>
          <a:prstGeom prst="rect">
            <a:avLst/>
          </a:prstGeom>
        </p:spPr>
      </p:pic>
      <p:pic>
        <p:nvPicPr>
          <p:cNvPr id="10" name="Obrázek 9" descr="Obsah obrázku Písmo, logo, typografie, design&#10;&#10;Popis byl vytvořen automaticky">
            <a:extLst>
              <a:ext uri="{FF2B5EF4-FFF2-40B4-BE49-F238E27FC236}">
                <a16:creationId xmlns:a16="http://schemas.microsoft.com/office/drawing/2014/main" id="{99914B5B-3F66-D025-AC19-D51E31E46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87" y="3789913"/>
            <a:ext cx="3660775" cy="817122"/>
          </a:xfrm>
          <a:prstGeom prst="rect">
            <a:avLst/>
          </a:prstGeom>
        </p:spPr>
      </p:pic>
      <p:pic>
        <p:nvPicPr>
          <p:cNvPr id="12" name="Obrázek 11" descr="Obsah obrázku snímek obrazovky, Písmo, černá, design&#10;&#10;Popis byl vytvořen automaticky">
            <a:extLst>
              <a:ext uri="{FF2B5EF4-FFF2-40B4-BE49-F238E27FC236}">
                <a16:creationId xmlns:a16="http://schemas.microsoft.com/office/drawing/2014/main" id="{4EA12A32-4654-C6ED-B728-754992121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71" y="4937212"/>
            <a:ext cx="3304132" cy="1244556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86EC0775-55A6-8357-EC10-97B9C81DB1FA}"/>
              </a:ext>
            </a:extLst>
          </p:cNvPr>
          <p:cNvSpPr txBox="1">
            <a:spLocks/>
          </p:cNvSpPr>
          <p:nvPr/>
        </p:nvSpPr>
        <p:spPr>
          <a:xfrm>
            <a:off x="0" y="2579849"/>
            <a:ext cx="12192000" cy="721815"/>
          </a:xfrm>
          <a:prstGeom prst="rect">
            <a:avLst/>
          </a:prstGeom>
          <a:solidFill>
            <a:srgbClr val="1C297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C2972"/>
                </a:solidFill>
                <a:latin typeface="Beanz" pitchFamily="2" charset="-78"/>
                <a:ea typeface="+mj-ea"/>
                <a:cs typeface="Beanz" pitchFamily="2" charset="-78"/>
              </a:defRPr>
            </a:lvl1pPr>
          </a:lstStyle>
          <a:p>
            <a:pPr algn="ctr"/>
            <a:r>
              <a:rPr lang="cs-CZ" dirty="0">
                <a:solidFill>
                  <a:schemeClr val="bg1"/>
                </a:solidFill>
              </a:rPr>
              <a:t>Děkujeme našim partnerům</a:t>
            </a:r>
          </a:p>
        </p:txBody>
      </p:sp>
      <p:pic>
        <p:nvPicPr>
          <p:cNvPr id="15" name="Obrázek 14" descr="Obsah obrázku Grafika, Písmo, snímek obrazovky, grafický design&#10;&#10;Popis byl vytvořen automaticky">
            <a:extLst>
              <a:ext uri="{FF2B5EF4-FFF2-40B4-BE49-F238E27FC236}">
                <a16:creationId xmlns:a16="http://schemas.microsoft.com/office/drawing/2014/main" id="{36A04EC1-96E1-DCD3-21C6-CA9DE4FDE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44" y="825405"/>
            <a:ext cx="3092897" cy="18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053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62BAB7F0AC21419733F90728101DB2" ma:contentTypeVersion="14" ma:contentTypeDescription="Vytvoří nový dokument" ma:contentTypeScope="" ma:versionID="c502709f3fdd425ab2439311bc62d361">
  <xsd:schema xmlns:xsd="http://www.w3.org/2001/XMLSchema" xmlns:xs="http://www.w3.org/2001/XMLSchema" xmlns:p="http://schemas.microsoft.com/office/2006/metadata/properties" xmlns:ns2="54007c34-ad12-43f3-b319-522547ab9ece" xmlns:ns3="811e4f3b-75f8-47ee-8092-e2a1ce070891" targetNamespace="http://schemas.microsoft.com/office/2006/metadata/properties" ma:root="true" ma:fieldsID="84e5437bc7bf07c9386412d4eaa71b92" ns2:_="" ns3:_="">
    <xsd:import namespace="54007c34-ad12-43f3-b319-522547ab9ece"/>
    <xsd:import namespace="811e4f3b-75f8-47ee-8092-e2a1ce070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7c34-ad12-43f3-b319-522547ab9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a6b55dbe-423f-44ac-b5e3-35b8c4311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e4f3b-75f8-47ee-8092-e2a1ce070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4d1fbd0-582d-4d52-b8e7-bdefb71582af}" ma:internalName="TaxCatchAll" ma:showField="CatchAllData" ma:web="811e4f3b-75f8-47ee-8092-e2a1ce070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007c34-ad12-43f3-b319-522547ab9ece">
      <Terms xmlns="http://schemas.microsoft.com/office/infopath/2007/PartnerControls"/>
    </lcf76f155ced4ddcb4097134ff3c332f>
    <TaxCatchAll xmlns="811e4f3b-75f8-47ee-8092-e2a1ce070891" xsi:nil="true"/>
    <SharedWithUsers xmlns="811e4f3b-75f8-47ee-8092-e2a1ce07089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AA563E0-1DF5-442A-964C-B46951EFF8BD}"/>
</file>

<file path=customXml/itemProps2.xml><?xml version="1.0" encoding="utf-8"?>
<ds:datastoreItem xmlns:ds="http://schemas.openxmlformats.org/officeDocument/2006/customXml" ds:itemID="{B248E0C7-8C3C-4048-90DE-19B611B4A0D3}"/>
</file>

<file path=customXml/itemProps3.xml><?xml version="1.0" encoding="utf-8"?>
<ds:datastoreItem xmlns:ds="http://schemas.openxmlformats.org/officeDocument/2006/customXml" ds:itemID="{1D092B6F-A5A5-4275-AC0A-36E7A4CC4CFE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82</Words>
  <Application>Microsoft Office PowerPoint</Application>
  <PresentationFormat>Širokoúhlá obrazovka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Beanz</vt:lpstr>
      <vt:lpstr>Calibri</vt:lpstr>
      <vt:lpstr>Plus Jakarta Sans</vt:lpstr>
      <vt:lpstr>Motiv Office</vt:lpstr>
      <vt:lpstr>Business analytická konference 2023</vt:lpstr>
      <vt:lpstr>Posledních 12 měsíců</vt:lpstr>
      <vt:lpstr>Partneři konference</vt:lpstr>
      <vt:lpstr>K organizaci</vt:lpstr>
      <vt:lpstr>Pořadatel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Slávek Rydval</dc:creator>
  <cp:lastModifiedBy>Slávek Rydval</cp:lastModifiedBy>
  <cp:revision>35</cp:revision>
  <dcterms:created xsi:type="dcterms:W3CDTF">2023-05-25T19:09:08Z</dcterms:created>
  <dcterms:modified xsi:type="dcterms:W3CDTF">2023-05-29T13:25:38Z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0x0101008862BAB7F0AC21419733F90728101DB2</vt:lpwstr>
  </property>
  <property fmtid="{D5CDD505-2E9C-101B-9397-08002B2CF9AE}" pid="3" name="Order">
    <vt:r8>138200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