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1" r:id="rId7"/>
    <p:sldId id="264" r:id="rId8"/>
    <p:sldId id="266" r:id="rId9"/>
    <p:sldId id="263" r:id="rId10"/>
    <p:sldId id="272" r:id="rId11"/>
    <p:sldId id="262" r:id="rId12"/>
    <p:sldId id="265" r:id="rId13"/>
    <p:sldId id="269" r:id="rId14"/>
    <p:sldId id="270" r:id="rId15"/>
    <p:sldId id="271" r:id="rId16"/>
    <p:sldId id="273" r:id="rId17"/>
    <p:sldId id="25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DFF"/>
    <a:srgbClr val="6EC9F0"/>
    <a:srgbClr val="0050FF"/>
    <a:srgbClr val="FFC428"/>
    <a:srgbClr val="3EB4BA"/>
    <a:srgbClr val="FF5A54"/>
    <a:srgbClr val="1C2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336E-A043-4C3A-857B-822DB3DEA813}" type="datetimeFigureOut">
              <a:rPr lang="cs-CZ" smtClean="0"/>
              <a:t>29.05.2023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FB3DD-4EED-4D93-93DD-CD745A15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9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rajina, les, venku, hora&#10;&#10;Popis byl vytvořen automaticky">
            <a:extLst>
              <a:ext uri="{FF2B5EF4-FFF2-40B4-BE49-F238E27FC236}">
                <a16:creationId xmlns:a16="http://schemas.microsoft.com/office/drawing/2014/main" id="{7F0E1992-1A03-2C25-EBC5-C8016EFE6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F2EADA-A341-4DD5-1D02-0764B536B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D8791-6629-D106-AC82-3F87C463E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760AAB-D09C-7F2D-D3F7-860974835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000" y="384395"/>
            <a:ext cx="2045383" cy="20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6B645-D427-00C8-31CE-666E53D5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1A7B50-AB66-2126-AD4E-A39DC015F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053A6-7C92-8BB7-A454-8307DBC66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8C6C2-2D29-1DE4-9A48-60A40D5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7A4BB-83F5-42DE-DC87-902EDCC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4817F6-FC60-E371-826D-AECCA43F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5E1FEA-2FFB-79B3-C2D4-75CC9CE9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1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2EDE38-FFAD-7D1D-31C2-6FEA93E21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A5EE7-6996-7236-7435-47824DB0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6CF92-918A-9F2E-96CA-17DF3CAB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3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74421-9A5C-3C5D-C706-329C1C19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DBD8C-5D6B-2BF7-6D9E-B9084986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EEA83-E3F7-18E9-93CC-A07DDFA0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EDB38-B9AD-D33E-028E-0DE9D870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AB1731-F376-F135-E1B4-FD05A446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6C8A9-CF7C-955E-692A-DE29D349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1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7EB05-AD43-6EE3-4C66-D10FCB74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2CC9-A913-5D04-BA29-35B6BF205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6D1F8B-C6AB-5038-B5B6-C0DB7742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B1D72A-17D0-835E-D874-19F9685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F4917-CCD9-B36A-6ED2-A0633749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59BC23-9FB1-7F8A-0B30-7F444A13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5B9525-A0CB-F088-6C09-900126C73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6773E0-7BAA-89B9-ACD1-B6EB4185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D5AB2A-6E09-0A5E-20F0-ACBC59D71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C0399C-3F22-482D-8E5D-7CB65296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4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A5E83B-D81E-B685-BCBC-FB4C31CA67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61D8D9F-DF85-3987-D747-22D3811A7C4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7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63585B-65E4-EF48-E702-0DD747D0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FF03-655A-CA5C-0DCD-7DDDEFBE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8587F-58D2-9782-0377-40CA3DF1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01CBC5-900E-5101-D5EF-E831BCD7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40E549-D23C-5BC7-B65C-8F3183F9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8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lha, krajina, příroda&#10;&#10;Popis byl vytvořen automaticky">
            <a:extLst>
              <a:ext uri="{FF2B5EF4-FFF2-40B4-BE49-F238E27FC236}">
                <a16:creationId xmlns:a16="http://schemas.microsoft.com/office/drawing/2014/main" id="{C095E299-7679-5790-CDE4-86578553AD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026B8F-8306-27A1-2A2C-50B4241F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74AC85-DF01-5345-9515-D1F03E8F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676B422-336E-8B32-CD1E-B8B4B03EE6A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22738-665E-F670-8950-46E3FEC5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750" y="6356350"/>
            <a:ext cx="431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Beanz" pitchFamily="2" charset="-78"/>
                <a:cs typeface="Beanz" pitchFamily="2" charset="-78"/>
              </a:defRPr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17031C-0B17-5B7C-7457-55A04158CA56}"/>
              </a:ext>
            </a:extLst>
          </p:cNvPr>
          <p:cNvSpPr txBox="1"/>
          <p:nvPr userDrawn="1"/>
        </p:nvSpPr>
        <p:spPr>
          <a:xfrm>
            <a:off x="838200" y="6358771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C2972"/>
                </a:solidFill>
                <a:latin typeface="Beanz" pitchFamily="2" charset="-78"/>
                <a:cs typeface="Beanz" pitchFamily="2" charset="-78"/>
              </a:rPr>
              <a:t>Konference pro business analytiky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D90CDA-C2A9-48DA-D180-6C8FC8D85C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84059" y="6323012"/>
            <a:ext cx="460154" cy="4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2972"/>
          </a:solidFill>
          <a:latin typeface="Beanz" pitchFamily="2" charset="-78"/>
          <a:ea typeface="+mj-ea"/>
          <a:cs typeface="Beanz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370A-316D-4350-496F-94957D16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413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REFIXO – od myšlenky k online automatizaci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35AD7B-E530-7DBF-6ACD-A9E76E26D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Ondřej Makovec, </a:t>
            </a:r>
            <a:r>
              <a:rPr lang="en-US" dirty="0"/>
              <a:t>Team head of Retail Loans Project</a:t>
            </a:r>
            <a:r>
              <a:rPr lang="cs-CZ" dirty="0"/>
              <a:t>, Max banka</a:t>
            </a:r>
          </a:p>
          <a:p>
            <a:r>
              <a:rPr lang="cs-CZ" dirty="0"/>
              <a:t>Jiří Janus, Senior Modelář, </a:t>
            </a:r>
            <a:r>
              <a:rPr lang="cs-CZ" dirty="0" err="1"/>
              <a:t>Metada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20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a go-live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6295" cy="4351338"/>
          </a:xfrm>
        </p:spPr>
        <p:txBody>
          <a:bodyPr>
            <a:normAutofit/>
          </a:bodyPr>
          <a:lstStyle/>
          <a:p>
            <a:r>
              <a:rPr lang="cs-CZ" dirty="0"/>
              <a:t>Nedostupná reálná testovací data</a:t>
            </a:r>
          </a:p>
          <a:p>
            <a:r>
              <a:rPr lang="cs-CZ" dirty="0"/>
              <a:t>Produkční test</a:t>
            </a:r>
          </a:p>
          <a:p>
            <a:r>
              <a:rPr lang="cs-CZ" dirty="0"/>
              <a:t>Pilotní provoz s MVP</a:t>
            </a:r>
          </a:p>
          <a:p>
            <a:r>
              <a:rPr lang="cs-CZ" dirty="0"/>
              <a:t>Babysitting nad omezenou produkcí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10</a:t>
            </a:fld>
            <a:endParaRPr lang="cs-CZ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4B1CB07-19F2-9364-FFB4-F355D189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39" y="1690688"/>
            <a:ext cx="5379926" cy="3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7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Flexibilita</a:t>
            </a:r>
            <a:r>
              <a:rPr lang="cs-CZ" dirty="0"/>
              <a:t> a rozvoj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Dodáno - mimochodem</a:t>
            </a:r>
          </a:p>
          <a:p>
            <a:pPr lvl="1"/>
            <a:r>
              <a:rPr lang="cs-CZ" dirty="0"/>
              <a:t>Občané jiného státu než ČR</a:t>
            </a:r>
          </a:p>
          <a:p>
            <a:pPr lvl="1"/>
            <a:r>
              <a:rPr lang="cs-CZ" dirty="0"/>
              <a:t>Neúčelový úvěr</a:t>
            </a:r>
          </a:p>
          <a:p>
            <a:pPr lvl="1"/>
            <a:r>
              <a:rPr lang="cs-CZ" dirty="0"/>
              <a:t>Samostatný </a:t>
            </a:r>
            <a:r>
              <a:rPr lang="cs-CZ" dirty="0" err="1"/>
              <a:t>onboarding</a:t>
            </a:r>
            <a:r>
              <a:rPr lang="cs-CZ" dirty="0"/>
              <a:t> pro běžný účet</a:t>
            </a:r>
          </a:p>
          <a:p>
            <a:pPr lvl="1"/>
            <a:r>
              <a:rPr lang="cs-CZ" dirty="0" err="1"/>
              <a:t>Rebranding</a:t>
            </a:r>
            <a:endParaRPr lang="cs-CZ" dirty="0"/>
          </a:p>
          <a:p>
            <a:r>
              <a:rPr lang="cs-CZ" dirty="0"/>
              <a:t>Automatizace krok za krokem</a:t>
            </a:r>
          </a:p>
          <a:p>
            <a:pPr lvl="1"/>
            <a:r>
              <a:rPr lang="cs-CZ" dirty="0"/>
              <a:t>Rozpoznání výdajů klienta</a:t>
            </a:r>
          </a:p>
          <a:p>
            <a:pPr lvl="1"/>
            <a:r>
              <a:rPr lang="cs-CZ" dirty="0"/>
              <a:t>Schvalování úvěru</a:t>
            </a:r>
          </a:p>
          <a:p>
            <a:pPr lvl="1"/>
            <a:r>
              <a:rPr lang="cs-CZ" dirty="0"/>
              <a:t>Validace dokladů a dokumentů od klienta</a:t>
            </a:r>
          </a:p>
          <a:p>
            <a:pPr lvl="1"/>
            <a:r>
              <a:rPr lang="cs-CZ" dirty="0"/>
              <a:t>Rozpoznání poskytovatele úvěru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3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poskytovatele</a:t>
            </a:r>
            <a:r>
              <a:rPr lang="en-US" dirty="0"/>
              <a:t> </a:t>
            </a:r>
            <a:r>
              <a:rPr lang="en-US" dirty="0" err="1"/>
              <a:t>úvěru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Popis problému - CBCB data vs transakční historie</a:t>
            </a:r>
          </a:p>
          <a:p>
            <a:r>
              <a:rPr lang="cs-CZ" dirty="0"/>
              <a:t>Iterativní vývoj</a:t>
            </a:r>
          </a:p>
          <a:p>
            <a:pPr lvl="1"/>
            <a:r>
              <a:rPr lang="cs-CZ" dirty="0"/>
              <a:t>1) párování platby s úvěrem manuálně</a:t>
            </a:r>
          </a:p>
          <a:p>
            <a:pPr lvl="1"/>
            <a:r>
              <a:rPr lang="cs-CZ" dirty="0"/>
              <a:t>2) tvorba interní znalostní databáze</a:t>
            </a:r>
          </a:p>
          <a:p>
            <a:pPr lvl="1"/>
            <a:r>
              <a:rPr lang="cs-CZ" dirty="0"/>
              <a:t>3) </a:t>
            </a:r>
            <a:r>
              <a:rPr lang="cs-CZ" dirty="0" err="1"/>
              <a:t>If-then</a:t>
            </a:r>
            <a:r>
              <a:rPr lang="cs-CZ" dirty="0"/>
              <a:t> podmínky</a:t>
            </a:r>
          </a:p>
          <a:p>
            <a:pPr lvl="1"/>
            <a:r>
              <a:rPr lang="cs-CZ" dirty="0"/>
              <a:t>4) “</a:t>
            </a:r>
            <a:r>
              <a:rPr lang="en-US" dirty="0" err="1"/>
              <a:t>Sout</a:t>
            </a:r>
            <a:r>
              <a:rPr lang="cs-CZ" dirty="0"/>
              <a:t>ě</a:t>
            </a:r>
            <a:r>
              <a:rPr lang="en-US" dirty="0"/>
              <a:t>ž</a:t>
            </a:r>
            <a:r>
              <a:rPr lang="cs-CZ" dirty="0"/>
              <a:t>” </a:t>
            </a:r>
            <a:r>
              <a:rPr lang="en-US" dirty="0"/>
              <a:t>o</a:t>
            </a:r>
            <a:r>
              <a:rPr lang="cs-CZ" dirty="0"/>
              <a:t> poskytovatele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51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produktu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06C137-80B3-3D8B-2430-081A36866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3220"/>
            <a:ext cx="4892413" cy="186610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CDF7A76-817D-3B78-1C38-3DC96E71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759354" cy="36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CD800-2A0B-1832-4A5F-942903FA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991"/>
          </a:xfrm>
          <a:solidFill>
            <a:srgbClr val="1C2972"/>
          </a:solidFill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Pořadatel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00C1E-0A57-1C66-F027-4E0C72DE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5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A7CC9FED-5B8B-6907-1D25-AFF49E57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3557438"/>
            <a:ext cx="4769764" cy="1049597"/>
          </a:xfrm>
          <a:prstGeom prst="rect">
            <a:avLst/>
          </a:prstGeom>
        </p:spPr>
      </p:pic>
      <p:pic>
        <p:nvPicPr>
          <p:cNvPr id="8" name="Obrázek 7" descr="Obsah obrázku snímek obrazovky, Písmo, text, logo&#10;&#10;Popis byl vytvořen automaticky">
            <a:extLst>
              <a:ext uri="{FF2B5EF4-FFF2-40B4-BE49-F238E27FC236}">
                <a16:creationId xmlns:a16="http://schemas.microsoft.com/office/drawing/2014/main" id="{9D338FA6-BF4D-41EA-58BB-394F89EF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4940922"/>
            <a:ext cx="2959962" cy="1415428"/>
          </a:xfrm>
          <a:prstGeom prst="rect">
            <a:avLst/>
          </a:prstGeom>
        </p:spPr>
      </p:pic>
      <p:pic>
        <p:nvPicPr>
          <p:cNvPr id="10" name="Obrázek 9" descr="Obsah obrázku Písmo, logo, typografie, design&#10;&#10;Popis byl vytvořen automaticky">
            <a:extLst>
              <a:ext uri="{FF2B5EF4-FFF2-40B4-BE49-F238E27FC236}">
                <a16:creationId xmlns:a16="http://schemas.microsoft.com/office/drawing/2014/main" id="{99914B5B-3F66-D025-AC19-D51E31E4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7" y="3789913"/>
            <a:ext cx="3660775" cy="817122"/>
          </a:xfrm>
          <a:prstGeom prst="rect">
            <a:avLst/>
          </a:prstGeom>
        </p:spPr>
      </p:pic>
      <p:pic>
        <p:nvPicPr>
          <p:cNvPr id="12" name="Obrázek 11" descr="Obsah obrázku snímek obrazovky, Písmo, černá, design&#10;&#10;Popis byl vytvořen automaticky">
            <a:extLst>
              <a:ext uri="{FF2B5EF4-FFF2-40B4-BE49-F238E27FC236}">
                <a16:creationId xmlns:a16="http://schemas.microsoft.com/office/drawing/2014/main" id="{4EA12A32-4654-C6ED-B728-75499212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71" y="4937212"/>
            <a:ext cx="3304132" cy="1244556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86EC0775-55A6-8357-EC10-97B9C81DB1FA}"/>
              </a:ext>
            </a:extLst>
          </p:cNvPr>
          <p:cNvSpPr txBox="1">
            <a:spLocks/>
          </p:cNvSpPr>
          <p:nvPr/>
        </p:nvSpPr>
        <p:spPr>
          <a:xfrm>
            <a:off x="0" y="2579849"/>
            <a:ext cx="12192000" cy="721815"/>
          </a:xfrm>
          <a:prstGeom prst="rect">
            <a:avLst/>
          </a:prstGeom>
          <a:solidFill>
            <a:srgbClr val="1C297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C2972"/>
                </a:solidFill>
                <a:latin typeface="Beanz" pitchFamily="2" charset="-78"/>
                <a:ea typeface="+mj-ea"/>
                <a:cs typeface="Beanz" pitchFamily="2" charset="-78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</a:rPr>
              <a:t>Děkujeme našim partnerům</a:t>
            </a:r>
          </a:p>
        </p:txBody>
      </p:sp>
      <p:pic>
        <p:nvPicPr>
          <p:cNvPr id="15" name="Obrázek 14" descr="Obsah obrázku Grafika, Písmo, snímek obrazovky, grafický design&#10;&#10;Popis byl vytvořen automaticky">
            <a:extLst>
              <a:ext uri="{FF2B5EF4-FFF2-40B4-BE49-F238E27FC236}">
                <a16:creationId xmlns:a16="http://schemas.microsoft.com/office/drawing/2014/main" id="{36A04EC1-96E1-DCD3-21C6-CA9DE4FDE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44" y="825405"/>
            <a:ext cx="3092897" cy="1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Video s průchodem </a:t>
            </a:r>
            <a:r>
              <a:rPr lang="cs-CZ" dirty="0"/>
              <a:t>procesu</a:t>
            </a:r>
            <a:r>
              <a:rPr lang="pt-BR" dirty="0"/>
              <a:t> Refixo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EF7CAD6-2DB6-CC84-D2CE-A11D7183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0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Výchozí situace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Existující zkušenost s modelováním úvěrových procesů</a:t>
            </a:r>
          </a:p>
          <a:p>
            <a:r>
              <a:rPr lang="cs-CZ" dirty="0"/>
              <a:t>Menší počet lidí na dodávku, daný rozpočet a čas</a:t>
            </a:r>
          </a:p>
          <a:p>
            <a:r>
              <a:rPr lang="cs-CZ" dirty="0"/>
              <a:t>Konkurenční a vysoce regulované prostředí</a:t>
            </a:r>
          </a:p>
          <a:p>
            <a:r>
              <a:rPr lang="cs-CZ" dirty="0"/>
              <a:t>Malá banka bez poboček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cs-CZ" dirty="0"/>
              <a:t> Samoobslužné online řešení </a:t>
            </a:r>
            <a:r>
              <a:rPr lang="en-GB" dirty="0"/>
              <a:t> </a:t>
            </a:r>
            <a:endParaRPr lang="cs-CZ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cs-CZ" dirty="0"/>
              <a:t> Nutnost moderních technologií</a:t>
            </a:r>
          </a:p>
          <a:p>
            <a:pPr lvl="1">
              <a:buFont typeface="Symbol" panose="05050102010706020507" pitchFamily="18" charset="2"/>
              <a:buChar char="Þ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04B3B2-C4E2-5611-2BDB-16EA7E87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395" y="2276272"/>
            <a:ext cx="3079000" cy="39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Přípravná fáze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6109" cy="4351338"/>
          </a:xfrm>
        </p:spPr>
        <p:txBody>
          <a:bodyPr/>
          <a:lstStyle/>
          <a:p>
            <a:r>
              <a:rPr lang="cs-CZ" dirty="0"/>
              <a:t>Zmapování stávající IT infrastruktury</a:t>
            </a:r>
          </a:p>
          <a:p>
            <a:r>
              <a:rPr lang="cs-CZ" dirty="0"/>
              <a:t>Tendry na hlavní komponenty</a:t>
            </a:r>
          </a:p>
          <a:p>
            <a:r>
              <a:rPr lang="cs-CZ" dirty="0"/>
              <a:t>Průzkum trhu</a:t>
            </a:r>
          </a:p>
          <a:p>
            <a:r>
              <a:rPr lang="cs-CZ" dirty="0"/>
              <a:t>Návrh produktu a procesu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 descr="Obsah obrázku Kreslený film, ilustrace, kresba, Dětské kresby&#10;&#10;Popis byl vytvořen automaticky">
            <a:extLst>
              <a:ext uri="{FF2B5EF4-FFF2-40B4-BE49-F238E27FC236}">
                <a16:creationId xmlns:a16="http://schemas.microsoft.com/office/drawing/2014/main" id="{CBC6C2F5-7B08-C8CC-98F2-455C9DD4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9" y="365125"/>
            <a:ext cx="4219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2875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Klientský proces</a:t>
            </a:r>
          </a:p>
          <a:p>
            <a:r>
              <a:rPr lang="cs-CZ" dirty="0"/>
              <a:t>Interní kontroly a schvalování</a:t>
            </a:r>
          </a:p>
          <a:p>
            <a:r>
              <a:rPr lang="cs-CZ" dirty="0"/>
              <a:t>Risk modul</a:t>
            </a:r>
          </a:p>
          <a:p>
            <a:r>
              <a:rPr lang="cs-CZ" dirty="0"/>
              <a:t>Call centrum – fronta a úkoly</a:t>
            </a:r>
          </a:p>
          <a:p>
            <a:r>
              <a:rPr lang="cs-CZ" dirty="0"/>
              <a:t>Parametry produktu</a:t>
            </a:r>
          </a:p>
          <a:p>
            <a:r>
              <a:rPr lang="cs-CZ" dirty="0"/>
              <a:t>Orchestrace, datový model</a:t>
            </a:r>
          </a:p>
          <a:p>
            <a:r>
              <a:rPr lang="cs-CZ" dirty="0"/>
              <a:t>Integrace na další systémy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 descr="What is Scope Creep? - Brainleaf">
            <a:extLst>
              <a:ext uri="{FF2B5EF4-FFF2-40B4-BE49-F238E27FC236}">
                <a16:creationId xmlns:a16="http://schemas.microsoft.com/office/drawing/2014/main" id="{B2C36E31-2FB8-DFDE-2CD4-F1576E7E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1" y="1808592"/>
            <a:ext cx="57245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2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Zvolen</a:t>
            </a:r>
            <a:r>
              <a:rPr lang="cs-CZ" dirty="0"/>
              <a:t>á</a:t>
            </a:r>
            <a:r>
              <a:rPr lang="pt-BR" dirty="0"/>
              <a:t> </a:t>
            </a:r>
            <a:r>
              <a:rPr lang="cs-CZ" dirty="0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6923" cy="4351338"/>
          </a:xfrm>
        </p:spPr>
        <p:txBody>
          <a:bodyPr/>
          <a:lstStyle/>
          <a:p>
            <a:r>
              <a:rPr lang="cs-CZ" dirty="0" err="1"/>
              <a:t>Low-code</a:t>
            </a:r>
            <a:r>
              <a:rPr lang="cs-CZ" dirty="0"/>
              <a:t>/No-</a:t>
            </a:r>
            <a:r>
              <a:rPr lang="cs-CZ" dirty="0" err="1"/>
              <a:t>code</a:t>
            </a:r>
            <a:r>
              <a:rPr lang="cs-CZ" dirty="0"/>
              <a:t> platforma </a:t>
            </a:r>
          </a:p>
          <a:p>
            <a:r>
              <a:rPr lang="cs-CZ" dirty="0"/>
              <a:t>Externí specializované služby</a:t>
            </a:r>
          </a:p>
          <a:p>
            <a:r>
              <a:rPr lang="cs-CZ" dirty="0"/>
              <a:t>Interní databáze a DMS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6</a:t>
            </a:fld>
            <a:endParaRPr lang="cs-CZ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1C98F768-298B-277C-3974-0AA29C5E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07" y="1825625"/>
            <a:ext cx="6036675" cy="33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4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modelu – úvodní simulace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C941B7-DBAA-51E7-673D-6E56B865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6" y="1778115"/>
            <a:ext cx="4413692" cy="4351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52AABF-83EF-AFBC-F6A9-6C8B39E3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96" y="1587801"/>
            <a:ext cx="4940594" cy="3171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33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práce – SCRUM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3327" cy="4351338"/>
          </a:xfrm>
        </p:spPr>
        <p:txBody>
          <a:bodyPr/>
          <a:lstStyle/>
          <a:p>
            <a:r>
              <a:rPr lang="cs-CZ" dirty="0"/>
              <a:t>Prototypování</a:t>
            </a:r>
          </a:p>
          <a:p>
            <a:r>
              <a:rPr lang="cs-CZ" dirty="0"/>
              <a:t>Týdenní sprinty</a:t>
            </a:r>
          </a:p>
          <a:p>
            <a:r>
              <a:rPr lang="cs-CZ" dirty="0"/>
              <a:t>Co-</a:t>
            </a:r>
            <a:r>
              <a:rPr lang="cs-CZ" dirty="0" err="1"/>
              <a:t>working</a:t>
            </a:r>
            <a:endParaRPr lang="cs-CZ" dirty="0"/>
          </a:p>
          <a:p>
            <a:r>
              <a:rPr lang="cs-CZ" dirty="0"/>
              <a:t>Virtuální </a:t>
            </a:r>
            <a:r>
              <a:rPr lang="cs-CZ" dirty="0" err="1"/>
              <a:t>war-room</a:t>
            </a:r>
            <a:r>
              <a:rPr lang="cs-CZ" dirty="0"/>
              <a:t> (COVID)</a:t>
            </a:r>
          </a:p>
          <a:p>
            <a:r>
              <a:rPr lang="cs-CZ" dirty="0"/>
              <a:t>Transparentnost jako nástroj</a:t>
            </a:r>
          </a:p>
          <a:p>
            <a:r>
              <a:rPr lang="cs-CZ" dirty="0"/>
              <a:t>„Velké </a:t>
            </a:r>
            <a:r>
              <a:rPr lang="cs-CZ" dirty="0" err="1"/>
              <a:t>review</a:t>
            </a:r>
            <a:r>
              <a:rPr lang="cs-CZ" dirty="0"/>
              <a:t>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EE56845C-8BFD-01FE-1749-A4C7D34F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34" y="1870075"/>
            <a:ext cx="5295619" cy="43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6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modelářů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9</a:t>
            </a:fld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117AC98-E154-BEB4-17E2-00EB387FD639}"/>
              </a:ext>
            </a:extLst>
          </p:cNvPr>
          <p:cNvGrpSpPr>
            <a:grpSpLocks noChangeAspect="1"/>
          </p:cNvGrpSpPr>
          <p:nvPr/>
        </p:nvGrpSpPr>
        <p:grpSpPr>
          <a:xfrm>
            <a:off x="2862685" y="1468368"/>
            <a:ext cx="6466631" cy="2232000"/>
            <a:chOff x="2552186" y="1251123"/>
            <a:chExt cx="7288100" cy="2515534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1641980B-FBCF-0683-D82B-730B1EA763FA}"/>
                </a:ext>
              </a:extLst>
            </p:cNvPr>
            <p:cNvSpPr/>
            <p:nvPr/>
          </p:nvSpPr>
          <p:spPr>
            <a:xfrm>
              <a:off x="2552186" y="1251123"/>
              <a:ext cx="7288100" cy="2515534"/>
            </a:xfrm>
            <a:prstGeom prst="roundRect">
              <a:avLst/>
            </a:prstGeom>
            <a:solidFill>
              <a:srgbClr val="0050FF"/>
            </a:solidFill>
            <a:ln>
              <a:solidFill>
                <a:srgbClr val="005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Obrázek 5" descr="Obsah obrázku Lidská tvář, osoba, úsměv, portrét&#10;&#10;Popis byl vytvořen automaticky">
              <a:extLst>
                <a:ext uri="{FF2B5EF4-FFF2-40B4-BE49-F238E27FC236}">
                  <a16:creationId xmlns:a16="http://schemas.microsoft.com/office/drawing/2014/main" id="{1D382D67-E93C-9C77-DCC2-462C3C6EB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44" y="1405840"/>
              <a:ext cx="1440000" cy="1440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Obrázek 6" descr="Obsah obrázku Lidská tvář, osoba, oblečení, úsměv&#10;&#10;Popis byl vytvořen automaticky">
              <a:extLst>
                <a:ext uri="{FF2B5EF4-FFF2-40B4-BE49-F238E27FC236}">
                  <a16:creationId xmlns:a16="http://schemas.microsoft.com/office/drawing/2014/main" id="{8215010D-3D55-E350-0D35-2FFC1129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516" y="1405840"/>
              <a:ext cx="1440000" cy="1440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Obrázek 7" descr="Obsah obrázku Lidská tvář, osoba, úsměv, oblečení&#10;&#10;Popis byl vytvořen automaticky">
              <a:extLst>
                <a:ext uri="{FF2B5EF4-FFF2-40B4-BE49-F238E27FC236}">
                  <a16:creationId xmlns:a16="http://schemas.microsoft.com/office/drawing/2014/main" id="{C4133D6E-1C36-9EB0-DABE-AB01F1C7D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502" y="1406422"/>
              <a:ext cx="1440000" cy="1440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Obrázek 8" descr="Obsah obrázku Lidská tvář, osoba, vázanka, muž&#10;&#10;Popis byl vytvořen automaticky">
              <a:extLst>
                <a:ext uri="{FF2B5EF4-FFF2-40B4-BE49-F238E27FC236}">
                  <a16:creationId xmlns:a16="http://schemas.microsoft.com/office/drawing/2014/main" id="{5ACEAA74-7ADB-E876-4B06-F8CECC8F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530" y="1405840"/>
              <a:ext cx="1440000" cy="1440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49BF0CB4-1023-5A7B-4378-73FD213D224B}"/>
              </a:ext>
            </a:extLst>
          </p:cNvPr>
          <p:cNvGrpSpPr/>
          <p:nvPr/>
        </p:nvGrpSpPr>
        <p:grpSpPr>
          <a:xfrm>
            <a:off x="571884" y="3812465"/>
            <a:ext cx="5124922" cy="2232000"/>
            <a:chOff x="437678" y="3375840"/>
            <a:chExt cx="5124922" cy="2232000"/>
          </a:xfrm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BB3BB641-2605-2C90-55B3-59C841BF155D}"/>
                </a:ext>
              </a:extLst>
            </p:cNvPr>
            <p:cNvSpPr/>
            <p:nvPr/>
          </p:nvSpPr>
          <p:spPr>
            <a:xfrm>
              <a:off x="437678" y="3375840"/>
              <a:ext cx="5124922" cy="2232000"/>
            </a:xfrm>
            <a:prstGeom prst="roundRect">
              <a:avLst/>
            </a:prstGeom>
            <a:solidFill>
              <a:srgbClr val="6EC9F0"/>
            </a:solidFill>
            <a:ln>
              <a:solidFill>
                <a:srgbClr val="6EC9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6" name="Obrázek 15" descr="Obsah obrázku Lidská tvář, osoba, úsměv, interiér&#10;&#10;Popis byl vytvořen automaticky">
              <a:extLst>
                <a:ext uri="{FF2B5EF4-FFF2-40B4-BE49-F238E27FC236}">
                  <a16:creationId xmlns:a16="http://schemas.microsoft.com/office/drawing/2014/main" id="{92051BD0-B112-AF57-15E9-0EB8FD9B0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337" y="3557012"/>
              <a:ext cx="1278000" cy="127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Obrázek 16" descr="Obsah obrázku Lidská tvář, osoba, úsměv, oblečení&#10;&#10;Popis byl vytvořen automaticky">
              <a:extLst>
                <a:ext uri="{FF2B5EF4-FFF2-40B4-BE49-F238E27FC236}">
                  <a16:creationId xmlns:a16="http://schemas.microsoft.com/office/drawing/2014/main" id="{6CF6CED1-145A-C134-24C8-DA7719B2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95" y="3560408"/>
              <a:ext cx="1278089" cy="12780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Obrázek 17" descr="Obsah obrázku osoba, oblečení, Lidská tvář, interiér&#10;&#10;Popis byl vytvořen automaticky">
              <a:extLst>
                <a:ext uri="{FF2B5EF4-FFF2-40B4-BE49-F238E27FC236}">
                  <a16:creationId xmlns:a16="http://schemas.microsoft.com/office/drawing/2014/main" id="{0EF923EC-63A3-DE9A-082E-DDAE0418D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78" y="3557012"/>
              <a:ext cx="1278000" cy="127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2C77A20-96BC-9A3F-8BFB-9218D7DC2D8C}"/>
              </a:ext>
            </a:extLst>
          </p:cNvPr>
          <p:cNvGrpSpPr/>
          <p:nvPr/>
        </p:nvGrpSpPr>
        <p:grpSpPr>
          <a:xfrm>
            <a:off x="6495196" y="3812465"/>
            <a:ext cx="5124922" cy="2232000"/>
            <a:chOff x="6112123" y="3375840"/>
            <a:chExt cx="5124922" cy="2232000"/>
          </a:xfrm>
        </p:grpSpPr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0E189F77-B472-5AF9-2DF5-C6F6AF664D3A}"/>
                </a:ext>
              </a:extLst>
            </p:cNvPr>
            <p:cNvSpPr/>
            <p:nvPr/>
          </p:nvSpPr>
          <p:spPr>
            <a:xfrm>
              <a:off x="6112123" y="3375840"/>
              <a:ext cx="5124922" cy="2232000"/>
            </a:xfrm>
            <a:prstGeom prst="roundRect">
              <a:avLst/>
            </a:prstGeom>
            <a:solidFill>
              <a:srgbClr val="884DFF"/>
            </a:solidFill>
            <a:ln>
              <a:solidFill>
                <a:srgbClr val="884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1" name="Obrázek 20" descr="Obsah obrázku Lidská tvář, osoba, venku, obloha&#10;&#10;Popis byl vytvořen automaticky">
              <a:extLst>
                <a:ext uri="{FF2B5EF4-FFF2-40B4-BE49-F238E27FC236}">
                  <a16:creationId xmlns:a16="http://schemas.microsoft.com/office/drawing/2014/main" id="{D6D3545C-8F1B-08ED-5444-2C19528F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564" y="3557012"/>
              <a:ext cx="1278000" cy="127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Obrázek 21" descr="Obsah obrázku Lidská tvář, osoba, oblečení, muž&#10;&#10;Popis byl vytvořen automaticky">
              <a:extLst>
                <a:ext uri="{FF2B5EF4-FFF2-40B4-BE49-F238E27FC236}">
                  <a16:creationId xmlns:a16="http://schemas.microsoft.com/office/drawing/2014/main" id="{7A75A6B5-3BD9-1B66-BD0A-121224A2E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772" y="3557012"/>
              <a:ext cx="1278000" cy="127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Obrázek 22" descr="Obsah obrázku osoba, Lidská tvář, rameno, dáma&#10;&#10;Popis byl vytvořen automaticky">
              <a:extLst>
                <a:ext uri="{FF2B5EF4-FFF2-40B4-BE49-F238E27FC236}">
                  <a16:creationId xmlns:a16="http://schemas.microsoft.com/office/drawing/2014/main" id="{14ED010E-11FB-DA13-AA31-AB18A3E93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908" y="3557012"/>
              <a:ext cx="1278000" cy="127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5949F0C7-F8A2-00A5-8518-91B7B6AF3DA6}"/>
              </a:ext>
            </a:extLst>
          </p:cNvPr>
          <p:cNvSpPr/>
          <p:nvPr/>
        </p:nvSpPr>
        <p:spPr>
          <a:xfrm>
            <a:off x="2845967" y="1497474"/>
            <a:ext cx="6466632" cy="2232000"/>
          </a:xfrm>
          <a:prstGeom prst="roundRect">
            <a:avLst/>
          </a:prstGeom>
          <a:solidFill>
            <a:srgbClr val="0050FF">
              <a:alpha val="80000"/>
            </a:srgbClr>
          </a:solidFill>
          <a:ln>
            <a:solidFill>
              <a:srgbClr val="00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3C91D009-D50C-C1E3-943B-2FA26F4B221A}"/>
              </a:ext>
            </a:extLst>
          </p:cNvPr>
          <p:cNvSpPr/>
          <p:nvPr/>
        </p:nvSpPr>
        <p:spPr>
          <a:xfrm>
            <a:off x="553421" y="3802675"/>
            <a:ext cx="5124922" cy="2232000"/>
          </a:xfrm>
          <a:prstGeom prst="roundRect">
            <a:avLst/>
          </a:prstGeom>
          <a:solidFill>
            <a:srgbClr val="6EC9F0">
              <a:alpha val="80000"/>
            </a:srgbClr>
          </a:solidFill>
          <a:ln>
            <a:solidFill>
              <a:srgbClr val="6EC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D738B1BD-EA3D-28A5-2618-53EB68A4BB0C}"/>
              </a:ext>
            </a:extLst>
          </p:cNvPr>
          <p:cNvSpPr/>
          <p:nvPr/>
        </p:nvSpPr>
        <p:spPr>
          <a:xfrm>
            <a:off x="6495194" y="3837347"/>
            <a:ext cx="5124922" cy="2232000"/>
          </a:xfrm>
          <a:prstGeom prst="roundRect">
            <a:avLst/>
          </a:prstGeom>
          <a:solidFill>
            <a:srgbClr val="884DFF">
              <a:alpha val="80000"/>
            </a:srgbClr>
          </a:solidFill>
          <a:ln>
            <a:solidFill>
              <a:srgbClr val="884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1" name="Obrázek 30" descr="Obsah obrázku Lidská tvář, osoba, úsměv, portrét&#10;&#10;Popis byl vytvořen automaticky">
            <a:extLst>
              <a:ext uri="{FF2B5EF4-FFF2-40B4-BE49-F238E27FC236}">
                <a16:creationId xmlns:a16="http://schemas.microsoft.com/office/drawing/2014/main" id="{D4E9E335-3074-FCAC-1CEA-228011365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17" y="1613441"/>
            <a:ext cx="1277692" cy="1277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Obrázek 31" descr="Obsah obrázku Lidská tvář, osoba, vázanka, muž&#10;&#10;Popis byl vytvořen automaticky">
            <a:extLst>
              <a:ext uri="{FF2B5EF4-FFF2-40B4-BE49-F238E27FC236}">
                <a16:creationId xmlns:a16="http://schemas.microsoft.com/office/drawing/2014/main" id="{13B99461-A3CA-8A84-8914-5BEE72014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37" y="1583745"/>
            <a:ext cx="1277692" cy="1277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Obrázek 32" descr="Obsah obrázku Lidská tvář, osoba, úsměv, oblečení&#10;&#10;Popis byl vytvořen automaticky">
            <a:extLst>
              <a:ext uri="{FF2B5EF4-FFF2-40B4-BE49-F238E27FC236}">
                <a16:creationId xmlns:a16="http://schemas.microsoft.com/office/drawing/2014/main" id="{0E9AFB11-7D23-E732-B13D-DC5EE27C9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6" y="4005669"/>
            <a:ext cx="1278089" cy="1278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Obrázek 33" descr="Obsah obrázku Lidská tvář, osoba, venku, obloha&#10;&#10;Popis byl vytvořen automaticky">
            <a:extLst>
              <a:ext uri="{FF2B5EF4-FFF2-40B4-BE49-F238E27FC236}">
                <a16:creationId xmlns:a16="http://schemas.microsoft.com/office/drawing/2014/main" id="{39BFDB8E-CBAA-ED46-3DDF-72BF4E7919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3" y="3993637"/>
            <a:ext cx="1278000" cy="127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Obrázek 34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98E582F7-B618-5E52-C7B3-148E71F31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82" y="3985482"/>
            <a:ext cx="1278000" cy="127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F2A0C85D-F96C-F98C-927A-243A1AF6D346}"/>
              </a:ext>
            </a:extLst>
          </p:cNvPr>
          <p:cNvSpPr txBox="1">
            <a:spLocks/>
          </p:cNvSpPr>
          <p:nvPr/>
        </p:nvSpPr>
        <p:spPr>
          <a:xfrm>
            <a:off x="4607402" y="3046671"/>
            <a:ext cx="2716854" cy="518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Plus Jakarta Sans"/>
              </a:rPr>
              <a:t>Max banka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3DB8E2E-F10F-26E4-EFE7-C9C6DBC6319D}"/>
              </a:ext>
            </a:extLst>
          </p:cNvPr>
          <p:cNvSpPr txBox="1">
            <a:spLocks/>
          </p:cNvSpPr>
          <p:nvPr/>
        </p:nvSpPr>
        <p:spPr>
          <a:xfrm>
            <a:off x="1816862" y="5321692"/>
            <a:ext cx="27168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b="1" dirty="0" err="1">
                <a:solidFill>
                  <a:schemeClr val="bg1"/>
                </a:solidFill>
                <a:latin typeface="Plus Jakarta Sans"/>
              </a:rPr>
              <a:t>Metada</a:t>
            </a:r>
            <a:endParaRPr lang="cs-CZ" sz="3200" b="1" dirty="0">
              <a:solidFill>
                <a:schemeClr val="bg1"/>
              </a:solidFill>
              <a:latin typeface="Plus Jakarta Sans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62A5A9D-51E4-E340-6378-88D119408205}"/>
              </a:ext>
            </a:extLst>
          </p:cNvPr>
          <p:cNvSpPr txBox="1">
            <a:spLocks/>
          </p:cNvSpPr>
          <p:nvPr/>
        </p:nvSpPr>
        <p:spPr>
          <a:xfrm>
            <a:off x="7699230" y="5321693"/>
            <a:ext cx="27168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b="1" dirty="0" err="1">
                <a:solidFill>
                  <a:schemeClr val="bg1"/>
                </a:solidFill>
                <a:latin typeface="Plus Jakarta Sans"/>
              </a:rPr>
              <a:t>Seyfor</a:t>
            </a:r>
            <a:endParaRPr lang="cs-CZ" sz="3200" b="1" dirty="0">
              <a:solidFill>
                <a:schemeClr val="bg1"/>
              </a:solidFill>
              <a:latin typeface="Plus Jakarta Sans"/>
            </a:endParaRPr>
          </a:p>
        </p:txBody>
      </p:sp>
    </p:spTree>
    <p:extLst>
      <p:ext uri="{BB962C8B-B14F-4D97-AF65-F5344CB8AC3E}">
        <p14:creationId xmlns:p14="http://schemas.microsoft.com/office/powerpoint/2010/main" val="22253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007c34-ad12-43f3-b319-522547ab9ece">
      <Terms xmlns="http://schemas.microsoft.com/office/infopath/2007/PartnerControls"/>
    </lcf76f155ced4ddcb4097134ff3c332f>
    <TaxCatchAll xmlns="811e4f3b-75f8-47ee-8092-e2a1ce070891" xsi:nil="true"/>
    <SharedWithUsers xmlns="811e4f3b-75f8-47ee-8092-e2a1ce07089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62BAB7F0AC21419733F90728101DB2" ma:contentTypeVersion="14" ma:contentTypeDescription="Vytvoří nový dokument" ma:contentTypeScope="" ma:versionID="c502709f3fdd425ab2439311bc62d361">
  <xsd:schema xmlns:xsd="http://www.w3.org/2001/XMLSchema" xmlns:xs="http://www.w3.org/2001/XMLSchema" xmlns:p="http://schemas.microsoft.com/office/2006/metadata/properties" xmlns:ns2="54007c34-ad12-43f3-b319-522547ab9ece" xmlns:ns3="811e4f3b-75f8-47ee-8092-e2a1ce070891" targetNamespace="http://schemas.microsoft.com/office/2006/metadata/properties" ma:root="true" ma:fieldsID="84e5437bc7bf07c9386412d4eaa71b92" ns2:_="" ns3:_="">
    <xsd:import namespace="54007c34-ad12-43f3-b319-522547ab9ece"/>
    <xsd:import namespace="811e4f3b-75f8-47ee-8092-e2a1ce070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7c34-ad12-43f3-b319-522547ab9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a6b55dbe-423f-44ac-b5e3-35b8c4311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4f3b-75f8-47ee-8092-e2a1ce070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4d1fbd0-582d-4d52-b8e7-bdefb71582af}" ma:internalName="TaxCatchAll" ma:showField="CatchAllData" ma:web="811e4f3b-75f8-47ee-8092-e2a1ce070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C57F4-6F80-45F6-986C-E5DC4C3111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141DB0-4117-4F5E-B08F-2532553BC0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A6397-5279-4661-A94A-10B440E4A600}"/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265</Words>
  <Application>Microsoft Office PowerPoint</Application>
  <PresentationFormat>Širokoúhlá obrazovka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Beanz</vt:lpstr>
      <vt:lpstr>Calibri</vt:lpstr>
      <vt:lpstr>Plus Jakarta Sans</vt:lpstr>
      <vt:lpstr>Symbol</vt:lpstr>
      <vt:lpstr>Motiv Office</vt:lpstr>
      <vt:lpstr>REFIXO – od myšlenky k online automatizaci</vt:lpstr>
      <vt:lpstr>Video s průchodem procesu Refixo</vt:lpstr>
      <vt:lpstr>Výchozí situace</vt:lpstr>
      <vt:lpstr>Přípravná fáze</vt:lpstr>
      <vt:lpstr>Rozsah projektu</vt:lpstr>
      <vt:lpstr>Zvolená řešení</vt:lpstr>
      <vt:lpstr>Ukázka modelu – úvodní simulace</vt:lpstr>
      <vt:lpstr>Způsob práce – SCRUM</vt:lpstr>
      <vt:lpstr>Tým modelářů</vt:lpstr>
      <vt:lpstr>Pilot a go-live</vt:lpstr>
      <vt:lpstr>Flexibilita a rozvoj</vt:lpstr>
      <vt:lpstr>Zjištění poskytovatele úvěru</vt:lpstr>
      <vt:lpstr>Ocenění produktu</vt:lpstr>
      <vt:lpstr>Pořadatel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Slávek Rydval</dc:creator>
  <cp:lastModifiedBy>Jiří Janus</cp:lastModifiedBy>
  <cp:revision>34</cp:revision>
  <dcterms:created xsi:type="dcterms:W3CDTF">2023-05-25T19:09:08Z</dcterms:created>
  <dcterms:modified xsi:type="dcterms:W3CDTF">2023-05-29T10:40:50Z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0x0101008862BAB7F0AC21419733F90728101DB2</vt:lpwstr>
  </property>
  <property fmtid="{D5CDD505-2E9C-101B-9397-08002B2CF9AE}" pid="3" name="Order">
    <vt:r8>138100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